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6.png>
</file>

<file path=ppt/media/image7.jpg>
</file>

<file path=ppt/media/image8.gi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Master" Target="../slideMasters/slideMaster1.xml"/><Relationship Id="rId7" Type="http://schemas.microsoft.com/office/2007/relationships/hdphoto" Target="../media/hdphoto1.wdp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Relationship Id="rId9" Type="http://schemas.openxmlformats.org/officeDocument/2006/relationships/image" Target="http://179F3023CBA44A7E2BFCB1DEEE8E5287.dms.sberbank.ru/179F3023CBA44A7E2BFCB1DEEE8E5287-8C9482BAC3B308CC6F9F432F43207AC1-6E79944CD415459A7AFF52D9A292E728/1.png" TargetMode="Externa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http://179F3023CBA44A7E2BFCB1DEEE8E5287.dms.sberbank.ru/179F3023CBA44A7E2BFCB1DEEE8E5287-8C9482BAC3B308CC6F9F432F43207AC1-1E1443610D6509CB21FDD7F4577CD92F/1.png" TargetMode="External"/><Relationship Id="rId4" Type="http://schemas.openxmlformats.org/officeDocument/2006/relationships/image" Target="http://179F3023CBA44A7E2BFCB1DEEE8E5287.dms.sberbank.ru/179F3023CBA44A7E2BFCB1DEEE8E5287-8C9482BAC3B308CC6F9F432F43207AC1-6E79944CD415459A7AFF52D9A292E728/1.png" TargetMode="Externa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http://2CEB6FB63023129E282D60E9E4890494.dms.sberbank.ru/2CEB6FB63023129E282D60E9E4890494-8C9482BAC3B308CC6F9F432F43207AC1-0BE69DB36FBF0902F9BD3F44F992E3DD/1.png" TargetMode="External"/><Relationship Id="rId5" Type="http://schemas.openxmlformats.org/officeDocument/2006/relationships/image" Target="../media/image5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http://2CEB6FB63023129E282D60E9E4890494.dms.sberbank.ru/2CEB6FB63023129E282D60E9E4890494-8C9482BAC3B308CC6F9F432F43207AC1-1D55A8803ED27E8A084269F0A7F2003D/1.png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http://2CEB6FB63023129E282D60E9E4890494.dms.sberbank.ru/2CEB6FB63023129E282D60E9E4890494-8C9482BAC3B308CC6F9F432F43207AC1-1D55A8803ED27E8A084269F0A7F2003D/1.png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http://87A89D779F577A9525CC4F3574F6D1B4.dms.sberbank.ru/87A89D779F577A9525CC4F3574F6D1B4-8C9482BAC3B308CC6F9F432F43207AC1-B87A6B9299539E57343D469E17B8CD28/1.png" TargetMode="External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http://2CEB6FB63023129E282D60E9E4890494.dms.sberbank.ru/2CEB6FB63023129E282D60E9E4890494-8C9482BAC3B308CC6F9F432F43207AC1-1D55A8803ED27E8A084269F0A7F2003D/1.png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http://2CEB6FB63023129E282D60E9E4890494.dms.sberbank.ru/2CEB6FB63023129E282D60E9E4890494-8C9482BAC3B308CC6F9F432F43207AC1-1D55A8803ED27E8A084269F0A7F2003D/1.png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на градиенте с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Объект 1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2644964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Слайд think-cell" r:id="rId4" imgW="395" imgH="396" progId="TCLayout.ActiveDocument.1">
                  <p:embed/>
                </p:oleObj>
              </mc:Choice>
              <mc:Fallback>
                <p:oleObj name="Слайд think-cell" r:id="rId4" imgW="395" imgH="396" progId="TCLayout.ActiveDocument.1">
                  <p:embed/>
                  <p:pic>
                    <p:nvPicPr>
                      <p:cNvPr id="2" name="Объект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31628"/>
          <a:stretch/>
        </p:blipFill>
        <p:spPr>
          <a:xfrm>
            <a:off x="6248401" y="-70998"/>
            <a:ext cx="5943600" cy="6791956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 rotWithShape="1">
          <a:blip r:embed="rId8"/>
          <a:srcRect l="1" t="846" r="-196" b="619"/>
          <a:stretch/>
        </p:blipFill>
        <p:spPr>
          <a:xfrm>
            <a:off x="-1" y="-70895"/>
            <a:ext cx="11174979" cy="6791750"/>
          </a:xfrm>
          <a:prstGeom prst="rect">
            <a:avLst/>
          </a:prstGeom>
        </p:spPr>
      </p:pic>
      <p:sp>
        <p:nvSpPr>
          <p:cNvPr id="19" name="Прямоугольник 18"/>
          <p:cNvSpPr/>
          <p:nvPr/>
        </p:nvSpPr>
        <p:spPr>
          <a:xfrm>
            <a:off x="10475912" y="5399091"/>
            <a:ext cx="69850" cy="65087"/>
          </a:xfrm>
          <a:prstGeom prst="rect">
            <a:avLst/>
          </a:prstGeom>
          <a:solidFill>
            <a:srgbClr val="7E68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 descr="http://179F3023CBA44A7E2BFCB1DEEE8E5287.dms.sberbank.ru/179F3023CBA44A7E2BFCB1DEEE8E5287-8C9482BAC3B308CC6F9F432F43207AC1-6E79944CD415459A7AFF52D9A292E728/1.png"/>
          <p:cNvPicPr>
            <a:picLocks/>
          </p:cNvPicPr>
          <p:nvPr/>
        </p:nvPicPr>
        <p:blipFill>
          <a:blip r:link="rId9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72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цитата на градиенте с картинк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-1" y="-69115"/>
            <a:ext cx="5952721" cy="6781798"/>
          </a:xfrm>
          <a:prstGeom prst="rect">
            <a:avLst/>
          </a:prstGeom>
          <a:gradFill>
            <a:gsLst>
              <a:gs pos="0">
                <a:srgbClr val="013162"/>
              </a:gs>
              <a:gs pos="100000">
                <a:srgbClr val="00AAB2"/>
              </a:gs>
            </a:gsLst>
            <a:lin ang="18900000" scaled="1"/>
          </a:gradFill>
        </p:spPr>
        <p:txBody>
          <a:bodyPr vert="horz" wrap="square" lIns="36000" tIns="972000" rIns="540000" bIns="45720" rtlCol="0">
            <a:noAutofit/>
          </a:bodyPr>
          <a:lstStyle>
            <a:lvl1pPr>
              <a:defRPr lang="en-US" sz="2500" b="1" dirty="0">
                <a:solidFill>
                  <a:srgbClr val="018599"/>
                </a:solidFill>
              </a:defRPr>
            </a:lvl1pPr>
          </a:lstStyle>
          <a:p>
            <a:pPr marL="666750" lvl="0">
              <a:lnSpc>
                <a:spcPct val="100000"/>
              </a:lnSpc>
              <a:tabLst>
                <a:tab pos="4219575" algn="l"/>
              </a:tabLst>
            </a:pPr>
            <a:r>
              <a:rPr lang="ru-RU" dirty="0"/>
              <a:t>.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601425" y="6553200"/>
            <a:ext cx="1256899" cy="165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DA95164-EB34-43EF-AEC6-EDBD8D622E63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33132" t="136" r="133" b="231"/>
          <a:stretch/>
        </p:blipFill>
        <p:spPr>
          <a:xfrm>
            <a:off x="5947065" y="-54772"/>
            <a:ext cx="6235699" cy="6767066"/>
          </a:xfrm>
          <a:prstGeom prst="rect">
            <a:avLst/>
          </a:prstGeom>
        </p:spPr>
      </p:pic>
      <p:sp>
        <p:nvSpPr>
          <p:cNvPr id="13" name="Номер слайда 5"/>
          <p:cNvSpPr txBox="1">
            <a:spLocks/>
          </p:cNvSpPr>
          <p:nvPr/>
        </p:nvSpPr>
        <p:spPr>
          <a:xfrm>
            <a:off x="10601425" y="6466575"/>
            <a:ext cx="1256899" cy="165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4EC6D19-F018-4BE6-8A8B-8409A8051A71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9" name="Рисунок 8" descr="http://179F3023CBA44A7E2BFCB1DEEE8E5287.dms.sberbank.ru/179F3023CBA44A7E2BFCB1DEEE8E5287-8C9482BAC3B308CC6F9F432F43207AC1-6E79944CD415459A7AFF52D9A292E728/1.png"/>
          <p:cNvPicPr>
            <a:picLocks/>
          </p:cNvPicPr>
          <p:nvPr/>
        </p:nvPicPr>
        <p:blipFill>
          <a:blip r:link="rId4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" name="Рисунок 13" descr="http://179F3023CBA44A7E2BFCB1DEEE8E5287.dms.sberbank.ru/179F3023CBA44A7E2BFCB1DEEE8E5287-8C9482BAC3B308CC6F9F432F43207AC1-1E1443610D6509CB21FDD7F4577CD92F/1.png"/>
          <p:cNvPicPr>
            <a:picLocks/>
          </p:cNvPicPr>
          <p:nvPr/>
        </p:nvPicPr>
        <p:blipFill>
          <a:blip r:link="rId5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453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8" name="Объект 18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4790576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Слайд think-cell" r:id="rId4" imgW="395" imgH="394" progId="TCLayout.ActiveDocument.1">
                  <p:embed/>
                </p:oleObj>
              </mc:Choice>
              <mc:Fallback>
                <p:oleObj name="Слайд think-cell" r:id="rId4" imgW="395" imgH="394" progId="TCLayout.ActiveDocument.1">
                  <p:embed/>
                  <p:pic>
                    <p:nvPicPr>
                      <p:cNvPr id="188" name="Объект 18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0710" y="786384"/>
            <a:ext cx="11507614" cy="540675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189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46508" y="6466575"/>
            <a:ext cx="10125777" cy="180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/>
          </a:p>
        </p:txBody>
      </p:sp>
      <p:sp>
        <p:nvSpPr>
          <p:cNvPr id="190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601425" y="6466575"/>
            <a:ext cx="1256899" cy="165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DA95164-EB34-43EF-AEC6-EDBD8D622E63}" type="slidenum">
              <a:rPr lang="ru-RU" smtClean="0"/>
              <a:t>‹#›</a:t>
            </a:fld>
            <a:endParaRPr lang="ru-RU"/>
          </a:p>
        </p:txBody>
      </p:sp>
      <p:pic>
        <p:nvPicPr>
          <p:cNvPr id="4" name="Рисунок 3" descr="http://2CEB6FB63023129E282D60E9E4890494.dms.sberbank.ru/2CEB6FB63023129E282D60E9E4890494-8C9482BAC3B308CC6F9F432F43207AC1-0BE69DB36FBF0902F9BD3F44F992E3DD/1.png"/>
          <p:cNvPicPr>
            <a:picLocks/>
          </p:cNvPicPr>
          <p:nvPr/>
        </p:nvPicPr>
        <p:blipFill>
          <a:blip r:link="rId6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9746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Пусто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46508" y="6466575"/>
            <a:ext cx="10125777" cy="180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/>
          </a:p>
        </p:txBody>
      </p:sp>
      <p:sp>
        <p:nvSpPr>
          <p:cNvPr id="8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601425" y="6466575"/>
            <a:ext cx="1256899" cy="165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DA95164-EB34-43EF-AEC6-EDBD8D622E63}" type="slidenum">
              <a:rPr lang="ru-RU" smtClean="0"/>
              <a:t>‹#›</a:t>
            </a:fld>
            <a:endParaRPr lang="ru-RU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234379" y="276931"/>
            <a:ext cx="11511815" cy="4545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ru-RU" dirty="0"/>
          </a:p>
        </p:txBody>
      </p:sp>
      <p:pic>
        <p:nvPicPr>
          <p:cNvPr id="2" name="Рисунок 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3" name="Рисунок 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9" name="Рисунок 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0" name="Рисунок 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1" name="Рисунок 1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" name="Рисунок 1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" name="Рисунок 1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" name="Рисунок 1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5" name="Рисунок 1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6" name="Рисунок 1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7" name="Рисунок 1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8" name="Рисунок 1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9" name="Рисунок 1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0" name="Рисунок 1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1" name="Рисунок 2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2" name="Рисунок 2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3" name="Рисунок 2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4" name="Рисунок 2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5" name="Рисунок 2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6" name="Рисунок 2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7" name="Рисунок 2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8" name="Рисунок 2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29" name="Рисунок 2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30" name="Рисунок 2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31" name="Рисунок 3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68" name="Рисунок 136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69" name="Рисунок 136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0" name="Рисунок 136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1" name="Рисунок 137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2" name="Рисунок 137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3" name="Рисунок 137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4" name="Рисунок 137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5" name="Рисунок 137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48" name="Рисунок 124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49" name="Рисунок 124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0" name="Рисунок 124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1" name="Рисунок 125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2" name="Рисунок 125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3" name="Рисунок 125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4" name="Рисунок 125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5" name="Рисунок 125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6" name="Рисунок 125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7" name="Рисунок 125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8" name="Рисунок 125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59" name="Рисунок 125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60" name="Рисунок 125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61" name="Рисунок 126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62" name="Рисунок 126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63" name="Рисунок 126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64" name="Рисунок 126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265" name="Рисунок 126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6" name="Рисунок 137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7" name="Рисунок 137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8" name="Рисунок 137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79" name="Рисунок 137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0" name="Рисунок 137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1" name="Рисунок 138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2" name="Рисунок 138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3" name="Рисунок 138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4" name="Рисунок 138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5" name="Рисунок 138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6" name="Рисунок 138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7" name="Рисунок 138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8" name="Рисунок 138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89" name="Рисунок 138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0" name="Рисунок 138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1" name="Рисунок 139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2" name="Рисунок 139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3" name="Рисунок 139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4" name="Рисунок 139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5" name="Рисунок 139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6" name="Рисунок 139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7" name="Рисунок 139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8" name="Рисунок 139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399" name="Рисунок 139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0" name="Рисунок 139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1" name="Рисунок 140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2" name="Рисунок 140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3" name="Рисунок 140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4" name="Рисунок 140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5" name="Рисунок 140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6" name="Рисунок 140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7" name="Рисунок 140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8" name="Рисунок 140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09" name="Рисунок 140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0" name="Рисунок 140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1" name="Рисунок 141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2" name="Рисунок 141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3" name="Рисунок 141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4" name="Рисунок 141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5" name="Рисунок 141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6" name="Рисунок 141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7" name="Рисунок 141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8" name="Рисунок 141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19" name="Рисунок 1418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20" name="Рисунок 1419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21" name="Рисунок 1420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22" name="Рисунок 1421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23" name="Рисунок 1422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24" name="Рисунок 142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25" name="Рисунок 142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26" name="Рисунок 142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27" name="Рисунок 142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428" name="Рисунок 142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3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917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1366787" y="249455"/>
            <a:ext cx="885524" cy="885524"/>
          </a:xfrm>
          <a:prstGeom prst="rect">
            <a:avLst/>
          </a:prstGeom>
          <a:solidFill>
            <a:srgbClr val="526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1366787" y="1345649"/>
            <a:ext cx="885524" cy="885524"/>
          </a:xfrm>
          <a:prstGeom prst="rect">
            <a:avLst/>
          </a:prstGeom>
          <a:solidFill>
            <a:srgbClr val="935F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1366787" y="2441843"/>
            <a:ext cx="885524" cy="885524"/>
          </a:xfrm>
          <a:prstGeom prst="rect">
            <a:avLst/>
          </a:prstGeom>
          <a:solidFill>
            <a:srgbClr val="5AAF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1366787" y="3538037"/>
            <a:ext cx="885524" cy="885524"/>
          </a:xfrm>
          <a:prstGeom prst="rect">
            <a:avLst/>
          </a:prstGeom>
          <a:solidFill>
            <a:srgbClr val="FA3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1366787" y="4638226"/>
            <a:ext cx="885524" cy="885524"/>
          </a:xfrm>
          <a:prstGeom prst="rect">
            <a:avLst/>
          </a:prstGeom>
          <a:solidFill>
            <a:srgbClr val="70B5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/>
          <p:cNvSpPr txBox="1"/>
          <p:nvPr/>
        </p:nvSpPr>
        <p:spPr>
          <a:xfrm>
            <a:off x="2310064" y="220578"/>
            <a:ext cx="1838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R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- 82 </a:t>
            </a:r>
            <a:endParaRPr lang="en-US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G - 108 </a:t>
            </a: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B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- 178</a:t>
            </a:r>
            <a:endParaRPr lang="ru-RU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310064" y="1320264"/>
            <a:ext cx="1838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R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- 147 </a:t>
            </a:r>
            <a:endParaRPr lang="en-US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G - 95 </a:t>
            </a: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B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- 184</a:t>
            </a:r>
            <a:endParaRPr lang="ru-RU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10064" y="2419950"/>
            <a:ext cx="1838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R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- 90 </a:t>
            </a:r>
            <a:endParaRPr lang="en-US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G - 175 </a:t>
            </a: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B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- 223</a:t>
            </a:r>
            <a:endParaRPr lang="ru-RU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10064" y="3519636"/>
            <a:ext cx="1838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R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– 250 </a:t>
            </a:r>
            <a:endParaRPr lang="en-US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G - 53 </a:t>
            </a: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B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- 133</a:t>
            </a:r>
            <a:endParaRPr lang="ru-RU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10064" y="4619323"/>
            <a:ext cx="1838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R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- 112</a:t>
            </a:r>
            <a:endParaRPr lang="en-US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G - 181 </a:t>
            </a: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B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- 140</a:t>
            </a:r>
            <a:endParaRPr lang="ru-RU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</p:txBody>
      </p:sp>
      <p:sp>
        <p:nvSpPr>
          <p:cNvPr id="1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46508" y="6466575"/>
            <a:ext cx="10125777" cy="180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/>
          </a:p>
        </p:txBody>
      </p:sp>
      <p:sp>
        <p:nvSpPr>
          <p:cNvPr id="1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601425" y="6466575"/>
            <a:ext cx="1256899" cy="165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DA95164-EB34-43EF-AEC6-EDBD8D622E63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Прямоугольник 16"/>
          <p:cNvSpPr/>
          <p:nvPr/>
        </p:nvSpPr>
        <p:spPr>
          <a:xfrm>
            <a:off x="1366787" y="5736629"/>
            <a:ext cx="885524" cy="885524"/>
          </a:xfrm>
          <a:prstGeom prst="rect">
            <a:avLst/>
          </a:prstGeom>
          <a:solidFill>
            <a:srgbClr val="B289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/>
          <p:cNvSpPr txBox="1"/>
          <p:nvPr/>
        </p:nvSpPr>
        <p:spPr>
          <a:xfrm>
            <a:off x="2322764" y="5717726"/>
            <a:ext cx="18384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R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- 178 </a:t>
            </a:r>
            <a:endParaRPr lang="en-US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G - 137 </a:t>
            </a:r>
          </a:p>
          <a:p>
            <a:r>
              <a:rPr lang="en-US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B</a:t>
            </a:r>
            <a:r>
              <a:rPr lang="en-US" baseline="0" dirty="0">
                <a:latin typeface="SB Sans Cond Mono" panose="020B0509040504020204" pitchFamily="49" charset="-52"/>
                <a:cs typeface="SB Sans Cond Mono" panose="020B0509040504020204" pitchFamily="49" charset="-52"/>
              </a:rPr>
              <a:t> - 133</a:t>
            </a:r>
            <a:endParaRPr lang="ru-RU" dirty="0">
              <a:latin typeface="SB Sans Cond Mono" panose="020B0509040504020204" pitchFamily="49" charset="-52"/>
              <a:cs typeface="SB Sans Cond Mono" panose="020B0509040504020204" pitchFamily="49" charset="-52"/>
            </a:endParaRPr>
          </a:p>
        </p:txBody>
      </p:sp>
      <p:pic>
        <p:nvPicPr>
          <p:cNvPr id="4" name="Рисунок 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8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FCA1B561-1BE5-F54B-B301-3150550D73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8584" y="1"/>
            <a:ext cx="11954354" cy="3000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SB Sans Display Semibold" panose="020B0703040504020204" pitchFamily="34" charset="0"/>
                <a:ea typeface="SB Sans Display Semibold" panose="020B0703040504020204" pitchFamily="34" charset="0"/>
                <a:cs typeface="SB Sans Display Semibold" panose="020B0703040504020204" pitchFamily="34" charset="0"/>
              </a:defRPr>
            </a:lvl1pPr>
          </a:lstStyle>
          <a:p>
            <a:r>
              <a:rPr lang="en-US" dirty="0"/>
              <a:t>Tracker</a:t>
            </a:r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650A1D-B8A2-D143-8E23-926EF2AA63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584" y="311629"/>
            <a:ext cx="11954354" cy="815546"/>
          </a:xfrm>
          <a:prstGeom prst="rect">
            <a:avLst/>
          </a:prstGeom>
        </p:spPr>
        <p:txBody>
          <a:bodyPr/>
          <a:lstStyle>
            <a:lvl1pPr>
              <a:defRPr sz="2798" b="1">
                <a:solidFill>
                  <a:schemeClr val="bg1"/>
                </a:solidFill>
                <a:latin typeface="SB Sans Display Semibold" panose="020B0703040504020204" pitchFamily="34" charset="0"/>
                <a:cs typeface="SB Sans Display Semibold" panose="020B0703040504020204" pitchFamily="34" charset="0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sp>
        <p:nvSpPr>
          <p:cNvPr id="1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840902" y="6492876"/>
            <a:ext cx="232037" cy="365125"/>
          </a:xfrm>
        </p:spPr>
        <p:txBody>
          <a:bodyPr/>
          <a:lstStyle/>
          <a:p>
            <a:fld id="{6DA95164-EB34-43EF-AEC6-EDBD8D622E63}" type="slidenum">
              <a:rPr lang="ru-RU" smtClean="0"/>
              <a:t>‹#›</a:t>
            </a:fld>
            <a:endParaRPr lang="ru-RU"/>
          </a:p>
        </p:txBody>
      </p:sp>
      <p:pic>
        <p:nvPicPr>
          <p:cNvPr id="47" name="Рисунок 46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48" name="Рисунок 47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49" name="Рисунок 48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0" name="Рисунок 49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1" name="Рисунок 50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2" name="Рисунок 51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3" name="Рисунок 52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4" name="Рисунок 53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5" name="Рисунок 54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6" name="Рисунок 55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7" name="Рисунок 56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8" name="Рисунок 57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59" name="Рисунок 58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60" name="Рисунок 59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61" name="Рисунок 60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62" name="Рисунок 61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63" name="Рисунок 62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64" name="Рисунок 63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65" name="Рисунок 64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66" name="Рисунок 65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  <p:pic>
        <p:nvPicPr>
          <p:cNvPr id="67" name="Рисунок 66" descr="http://87A89D779F577A9525CC4F3574F6D1B4.dms.sberbank.ru/87A89D779F577A9525CC4F3574F6D1B4-8C9482BAC3B308CC6F9F432F43207AC1-B87A6B9299539E57343D469E17B8CD28/1.png"/>
          <p:cNvPicPr>
            <a:picLocks/>
          </p:cNvPicPr>
          <p:nvPr/>
        </p:nvPicPr>
        <p:blipFill>
          <a:blip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94" cy="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54676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7681">
          <p15:clr>
            <a:srgbClr val="FBAE40"/>
          </p15:clr>
        </p15:guide>
        <p15:guide id="2" pos="422">
          <p15:clr>
            <a:srgbClr val="FBAE40"/>
          </p15:clr>
        </p15:guide>
        <p15:guide id="3" pos="149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68C12-D4B9-4A80-A6EF-04AB7A4A75A6}" type="datetimeFigureOut">
              <a:rPr lang="ru-RU" smtClean="0"/>
              <a:t>28.02.2025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95164-EB34-43EF-AEC6-EDBD8D622E63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575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FCA1B561-1BE5-F54B-B301-3150550D739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8584" y="1"/>
            <a:ext cx="11954354" cy="3000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0">
                <a:solidFill>
                  <a:schemeClr val="bg1">
                    <a:lumMod val="50000"/>
                  </a:schemeClr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dirty="0"/>
              <a:t>Tracker</a:t>
            </a:r>
            <a:endParaRPr lang="ru-RU" dirty="0"/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DC97AF00-3400-504D-A65A-9CBAC66687B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8584" y="1141725"/>
            <a:ext cx="11954354" cy="3155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  <a:effectLst/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ru-RU" dirty="0"/>
              <a:t>Подзаголовок или просто текст слайда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442DDA46-26CD-1A49-915A-3A4D7E7D33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3760" y="6437313"/>
            <a:ext cx="11370447" cy="30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 i="1">
                <a:solidFill>
                  <a:schemeClr val="tx1"/>
                </a:solidFill>
                <a:effectLst/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ru-RU" dirty="0"/>
              <a:t>Источник или сноска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650A1D-B8A2-D143-8E23-926EF2AA63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584" y="311629"/>
            <a:ext cx="11954354" cy="815546"/>
          </a:xfrm>
          <a:prstGeom prst="rect">
            <a:avLst/>
          </a:prstGeom>
        </p:spPr>
        <p:txBody>
          <a:bodyPr/>
          <a:lstStyle>
            <a:lvl1pPr>
              <a:defRPr sz="2799" b="1">
                <a:latin typeface="+mj-lt"/>
              </a:defRPr>
            </a:lvl1pPr>
          </a:lstStyle>
          <a:p>
            <a:r>
              <a:rPr lang="ru-RU" dirty="0"/>
              <a:t>Заголовок слайда</a:t>
            </a:r>
          </a:p>
        </p:txBody>
      </p:sp>
      <p:pic>
        <p:nvPicPr>
          <p:cNvPr id="4" name="Рисунок 3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5" name="Рисунок 4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6" name="Рисунок 5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7" name="Рисунок 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8" name="Рисунок 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7" name="Рисунок 16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  <p:pic>
        <p:nvPicPr>
          <p:cNvPr id="18" name="Рисунок 17" descr="http://2CEB6FB63023129E282D60E9E4890494.dms.sberbank.ru/2CEB6FB63023129E282D60E9E4890494-8C9482BAC3B308CC6F9F432F43207AC1-1D55A8803ED27E8A084269F0A7F2003D/1.png"/>
          <p:cNvPicPr>
            <a:picLocks/>
          </p:cNvPicPr>
          <p:nvPr/>
        </p:nvPicPr>
        <p:blipFill>
          <a:blip r:link="rId2"/>
          <a:stretch>
            <a:fillRect/>
          </a:stretch>
        </p:blipFill>
        <p:spPr>
          <a:xfrm>
            <a:off x="0" y="0"/>
            <a:ext cx="1588" cy="1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45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681">
          <p15:clr>
            <a:srgbClr val="FBAE40"/>
          </p15:clr>
        </p15:guide>
        <p15:guide id="2" pos="422">
          <p15:clr>
            <a:srgbClr val="FBAE40"/>
          </p15:clr>
        </p15:guide>
        <p15:guide id="3" pos="149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vmlDrawing" Target="../drawings/vmlDrawing1.v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Объект 5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0419789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Слайд think-cell" r:id="rId14" imgW="395" imgH="396" progId="TCLayout.ActiveDocument.1">
                  <p:embed/>
                </p:oleObj>
              </mc:Choice>
              <mc:Fallback>
                <p:oleObj name="Слайд think-cell" r:id="rId14" imgW="395" imgH="396" progId="TCLayout.ActiveDocument.1">
                  <p:embed/>
                  <p:pic>
                    <p:nvPicPr>
                      <p:cNvPr id="6" name="Объект 5" hidden="1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Прямоугольник 4" hidden="1"/>
          <p:cNvSpPr/>
          <p:nvPr>
            <p:custDataLst>
              <p:tags r:id="rId1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ru-RU" sz="2800" b="1" i="0" baseline="0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234379" y="276931"/>
            <a:ext cx="11511815" cy="4545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234379" y="6631675"/>
            <a:ext cx="10125777" cy="1809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i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/>
          </a:p>
        </p:txBody>
      </p:sp>
      <p:sp>
        <p:nvSpPr>
          <p:cNvPr id="12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385523" y="6631675"/>
            <a:ext cx="1256899" cy="165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6DA95164-EB34-43EF-AEC6-EDBD8D622E6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2663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b="1" i="0" kern="1200" cap="none" baseline="0" dirty="0" smtClean="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18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7429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b="0" i="0" kern="1200">
          <a:solidFill>
            <a:schemeClr val="tx1"/>
          </a:solidFill>
          <a:latin typeface="+mn-lt"/>
          <a:ea typeface="Calibri Light" charset="0"/>
          <a:cs typeface="Calibri Light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1800" b="0" i="0" kern="1200">
          <a:solidFill>
            <a:schemeClr val="tx1"/>
          </a:solidFill>
          <a:latin typeface="+mn-lt"/>
          <a:ea typeface="Calibri Light" charset="0"/>
          <a:cs typeface="Calibri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7469">
          <p15:clr>
            <a:srgbClr val="F26B43"/>
          </p15:clr>
        </p15:guide>
        <p15:guide id="3" orient="horz" pos="391">
          <p15:clr>
            <a:srgbClr val="F26B43"/>
          </p15:clr>
        </p15:guide>
        <p15:guide id="4" orient="horz" pos="3884">
          <p15:clr>
            <a:srgbClr val="F26B43"/>
          </p15:clr>
        </p15:guide>
        <p15:guide id="17" orient="horz" pos="799">
          <p15:clr>
            <a:srgbClr val="F26B43"/>
          </p15:clr>
        </p15:guide>
        <p15:guide id="18" pos="21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/>
              <a:t>Морфинг</a:t>
            </a:r>
            <a:r>
              <a:rPr lang="ru-RU" dirty="0"/>
              <a:t> куба и сферы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Курсовая работа</a:t>
            </a:r>
          </a:p>
          <a:p>
            <a:r>
              <a:rPr lang="ru-RU" dirty="0"/>
              <a:t>Студент: Панкратов Артём Сергеевич</a:t>
            </a:r>
          </a:p>
          <a:p>
            <a:r>
              <a:rPr lang="ru-RU" dirty="0"/>
              <a:t>Руководитель: </a:t>
            </a:r>
            <a:r>
              <a:rPr lang="ru-RU" dirty="0" err="1"/>
              <a:t>Соборова</a:t>
            </a:r>
            <a:r>
              <a:rPr lang="ru-RU" dirty="0"/>
              <a:t> Виктория Викторовна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6151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Возможные улучшения</a:t>
            </a:r>
            <a:br>
              <a:rPr lang="ru-RU" dirty="0"/>
            </a:b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34378" y="1589812"/>
            <a:ext cx="111384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/>
              <a:t>Использование более сложных математических моделей (например, бикубическая интерполяция).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/>
              <a:t>Поддержка </a:t>
            </a:r>
            <a:r>
              <a:rPr lang="ru-RU" dirty="0" smtClean="0"/>
              <a:t>большего количества фигур.</a:t>
            </a:r>
            <a:endParaRPr lang="ru-RU" dirty="0"/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 smtClean="0"/>
              <a:t>Оптимизация кода.</a:t>
            </a:r>
            <a:endParaRPr lang="ru-RU" dirty="0"/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Ø"/>
            </a:pPr>
            <a:r>
              <a:rPr lang="ru-RU" dirty="0" smtClean="0"/>
              <a:t>Использование различных текстур.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11062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Заключение</a:t>
            </a:r>
            <a:br>
              <a:rPr lang="ru-RU" dirty="0"/>
            </a:b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34379" y="142273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Главные результаты: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Успешная реализация </a:t>
            </a:r>
            <a:r>
              <a:rPr lang="ru-RU" dirty="0" err="1"/>
              <a:t>морфинга</a:t>
            </a:r>
            <a:r>
              <a:rPr lang="ru-RU" dirty="0"/>
              <a:t> между кубом и сферой.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Плавные и реалистичные переходы благодаря оптимизации алгоритмов.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Возможность интерактивного управления параметрами </a:t>
            </a:r>
            <a:r>
              <a:rPr lang="ru-RU" dirty="0" err="1"/>
              <a:t>морфинга</a:t>
            </a:r>
            <a:r>
              <a:rPr lang="ru-RU" dirty="0"/>
              <a:t>.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4829175" y="4145280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Перспективы: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Применение технологии </a:t>
            </a:r>
            <a:r>
              <a:rPr lang="ru-RU" dirty="0" err="1"/>
              <a:t>морфинга</a:t>
            </a:r>
            <a:r>
              <a:rPr lang="ru-RU" dirty="0"/>
              <a:t> в создании более сложных визуальных эффектов.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Интеграция </a:t>
            </a:r>
            <a:r>
              <a:rPr lang="ru-RU" dirty="0" smtClean="0"/>
              <a:t>в другие проекты.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91788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 bwMode="auto">
          <a:xfrm>
            <a:off x="-1198097" y="-3620453"/>
            <a:ext cx="15043354" cy="13627510"/>
          </a:xfrm>
          <a:prstGeom prst="rect">
            <a:avLst/>
          </a:prstGeom>
          <a:gradFill>
            <a:gsLst>
              <a:gs pos="15000">
                <a:srgbClr val="526CB2"/>
              </a:gs>
              <a:gs pos="100000">
                <a:schemeClr val="accent2"/>
              </a:gs>
              <a:gs pos="58000">
                <a:srgbClr val="E3BAB6">
                  <a:alpha val="7000"/>
                </a:srgbClr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91428" tIns="45714" rIns="91428" bIns="45714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ru-RU"/>
          </a:p>
        </p:txBody>
      </p:sp>
      <p:sp>
        <p:nvSpPr>
          <p:cNvPr id="6" name="Овал 5"/>
          <p:cNvSpPr/>
          <p:nvPr/>
        </p:nvSpPr>
        <p:spPr bwMode="auto">
          <a:xfrm>
            <a:off x="-1040781" y="-4171059"/>
            <a:ext cx="14728723" cy="14728723"/>
          </a:xfrm>
          <a:prstGeom prst="ellipse">
            <a:avLst/>
          </a:prstGeom>
          <a:gradFill>
            <a:gsLst>
              <a:gs pos="21000">
                <a:srgbClr val="526CB2"/>
              </a:gs>
              <a:gs pos="61000">
                <a:srgbClr val="E3BAB6">
                  <a:alpha val="7000"/>
                </a:srgbClr>
              </a:gs>
              <a:gs pos="83000">
                <a:srgbClr val="A44B90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91428" tIns="45714" rIns="91428" bIns="45714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5243D8-7EB4-45B0-ADBC-BEAF1576712F}" type="slidenum">
              <a:rPr lang="ru-RU" smtClean="0"/>
              <a:t>12</a:t>
            </a:fld>
            <a:endParaRPr lang="ru-RU"/>
          </a:p>
        </p:txBody>
      </p:sp>
      <p:sp>
        <p:nvSpPr>
          <p:cNvPr id="8" name="Овал 7"/>
          <p:cNvSpPr/>
          <p:nvPr/>
        </p:nvSpPr>
        <p:spPr bwMode="auto">
          <a:xfrm>
            <a:off x="4175692" y="1045413"/>
            <a:ext cx="4295775" cy="4295775"/>
          </a:xfrm>
          <a:prstGeom prst="ellipse">
            <a:avLst/>
          </a:prstGeom>
          <a:gradFill>
            <a:gsLst>
              <a:gs pos="34000">
                <a:schemeClr val="accent1"/>
              </a:gs>
              <a:gs pos="68000">
                <a:srgbClr val="526CB2"/>
              </a:gs>
              <a:gs pos="82000">
                <a:schemeClr val="accent6">
                  <a:lumMod val="90000"/>
                </a:schemeClr>
              </a:gs>
              <a:gs pos="83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91428" tIns="45714" rIns="91428" bIns="45714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ru-RU"/>
          </a:p>
        </p:txBody>
      </p:sp>
      <p:sp>
        <p:nvSpPr>
          <p:cNvPr id="9" name="Овал 8"/>
          <p:cNvSpPr/>
          <p:nvPr/>
        </p:nvSpPr>
        <p:spPr bwMode="auto">
          <a:xfrm rot="18117749">
            <a:off x="4175692" y="1045411"/>
            <a:ext cx="4295775" cy="4295775"/>
          </a:xfrm>
          <a:prstGeom prst="ellipse">
            <a:avLst/>
          </a:prstGeom>
          <a:gradFill>
            <a:gsLst>
              <a:gs pos="34000">
                <a:schemeClr val="accent1"/>
              </a:gs>
              <a:gs pos="68000">
                <a:srgbClr val="526CB2"/>
              </a:gs>
              <a:gs pos="82000">
                <a:schemeClr val="accent6">
                  <a:lumMod val="90000"/>
                  <a:alpha val="0"/>
                </a:schemeClr>
              </a:gs>
              <a:gs pos="83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91428" tIns="45714" rIns="91428" bIns="45714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ru-RU"/>
          </a:p>
        </p:txBody>
      </p:sp>
      <p:sp>
        <p:nvSpPr>
          <p:cNvPr id="10" name="Овал 9"/>
          <p:cNvSpPr/>
          <p:nvPr/>
        </p:nvSpPr>
        <p:spPr bwMode="auto">
          <a:xfrm rot="6124473">
            <a:off x="4174318" y="1045412"/>
            <a:ext cx="4295775" cy="4295775"/>
          </a:xfrm>
          <a:prstGeom prst="ellipse">
            <a:avLst/>
          </a:prstGeom>
          <a:gradFill>
            <a:gsLst>
              <a:gs pos="34000">
                <a:schemeClr val="accent1">
                  <a:alpha val="0"/>
                </a:schemeClr>
              </a:gs>
              <a:gs pos="68000">
                <a:srgbClr val="526CB2"/>
              </a:gs>
              <a:gs pos="82000">
                <a:schemeClr val="accent6">
                  <a:lumMod val="90000"/>
                  <a:alpha val="0"/>
                </a:schemeClr>
              </a:gs>
              <a:gs pos="83000">
                <a:schemeClr val="accent4"/>
              </a:gs>
            </a:gsLst>
            <a:path path="circle">
              <a:fillToRect l="100000" t="100000"/>
            </a:path>
          </a:gradFill>
          <a:ln>
            <a:noFill/>
          </a:ln>
        </p:spPr>
        <p:txBody>
          <a:bodyPr vert="horz" wrap="square" lIns="91428" tIns="45714" rIns="91428" bIns="45714" numCol="1" rtlCol="0" anchor="t" anchorCtr="0" compatLnSpc="1">
            <a:prstTxWarp prst="textNoShape">
              <a:avLst/>
            </a:prstTxWarp>
          </a:bodyPr>
          <a:lstStyle/>
          <a:p>
            <a:pPr algn="l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847205" y="2501152"/>
            <a:ext cx="2952750" cy="1384299"/>
          </a:xfrm>
        </p:spPr>
        <p:txBody>
          <a:bodyPr>
            <a:normAutofit fontScale="90000"/>
          </a:bodyPr>
          <a:lstStyle/>
          <a:p>
            <a:r>
              <a:rPr lang="en-US" sz="9600" dirty="0" smtClean="0">
                <a:solidFill>
                  <a:schemeClr val="bg1"/>
                </a:solidFill>
              </a:rPr>
              <a:t>Q&amp;A</a:t>
            </a:r>
            <a:endParaRPr lang="ru-RU" sz="9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395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Введение</a:t>
            </a:r>
            <a:br>
              <a:rPr lang="ru-RU" dirty="0"/>
            </a:b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5877534" y="224027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smtClean="0"/>
              <a:t>Современная </a:t>
            </a:r>
            <a:r>
              <a:rPr lang="ru-RU" dirty="0"/>
              <a:t>компьютерная графика активно используется в играх, анимации, научной </a:t>
            </a:r>
            <a:r>
              <a:rPr lang="ru-RU" dirty="0" smtClean="0"/>
              <a:t>визуализации. Необходимость </a:t>
            </a:r>
            <a:r>
              <a:rPr lang="ru-RU" dirty="0"/>
              <a:t>создания плавных переходов между формами (</a:t>
            </a:r>
            <a:r>
              <a:rPr lang="ru-RU" dirty="0" err="1"/>
              <a:t>морфинг</a:t>
            </a:r>
            <a:r>
              <a:rPr lang="ru-RU" dirty="0" smtClean="0"/>
              <a:t>).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34379" y="93907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Цель работы: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Изучение </a:t>
            </a:r>
            <a:r>
              <a:rPr lang="ru-RU" dirty="0"/>
              <a:t>и реализация алгоритма </a:t>
            </a:r>
            <a:r>
              <a:rPr lang="ru-RU" dirty="0" err="1" smtClean="0"/>
              <a:t>морфинга</a:t>
            </a:r>
            <a:r>
              <a:rPr lang="ru-RU" dirty="0" smtClean="0"/>
              <a:t> трёхмерных </a:t>
            </a:r>
            <a:r>
              <a:rPr lang="ru-RU" dirty="0"/>
              <a:t>объектов с использованием современных технологий.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234379" y="3547289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Задачи: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Изучить теоретические основы </a:t>
            </a:r>
            <a:r>
              <a:rPr lang="ru-RU" dirty="0" err="1"/>
              <a:t>морфинга</a:t>
            </a:r>
            <a:r>
              <a:rPr lang="ru-RU" dirty="0"/>
              <a:t>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Реализовать базовые формы (куб и сфера) с использованием треугольников (GL_TRIANGLE_STRIP).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Разработать алгоритм плавного перехода с использованием шейдеров.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Обеспечить взаимодействие с пользователем.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Провести экспериментальное исследование программы.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5884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Что такое морфинг</a:t>
            </a:r>
            <a:r>
              <a:rPr lang="ru-RU" dirty="0"/>
              <a:t>?</a:t>
            </a:r>
            <a:br>
              <a:rPr lang="ru-RU" dirty="0"/>
            </a:b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34379" y="132057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 err="1"/>
              <a:t>Морфинг</a:t>
            </a:r>
            <a:r>
              <a:rPr lang="ru-RU" dirty="0"/>
              <a:t> — процесс плавного преобразования одной формы в другую.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234379" y="2829673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Примеры применения: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Кинематограф (например, </a:t>
            </a:r>
            <a:r>
              <a:rPr lang="ru-RU" dirty="0" smtClean="0"/>
              <a:t>"</a:t>
            </a:r>
            <a:r>
              <a:rPr lang="ru-RU" dirty="0"/>
              <a:t>Люди Икс 2</a:t>
            </a:r>
            <a:r>
              <a:rPr lang="ru-RU" dirty="0" smtClean="0"/>
              <a:t>").</a:t>
            </a:r>
            <a:endParaRPr lang="ru-RU" dirty="0"/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Научная </a:t>
            </a:r>
            <a:r>
              <a:rPr lang="ru-RU" dirty="0" smtClean="0"/>
              <a:t>визуализация.</a:t>
            </a:r>
            <a:endParaRPr lang="ru-RU" dirty="0"/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Игровая </a:t>
            </a:r>
            <a:r>
              <a:rPr lang="ru-RU" dirty="0" smtClean="0"/>
              <a:t>индустрия.</a:t>
            </a:r>
            <a:endParaRPr lang="ru-RU" dirty="0"/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Wingdings" panose="05000000000000000000" pitchFamily="2" charset="2"/>
              <a:buChar char="§"/>
            </a:pPr>
            <a:r>
              <a:rPr lang="ru-RU" dirty="0"/>
              <a:t>Архитектура.</a:t>
            </a: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149" y="3270284"/>
            <a:ext cx="6312045" cy="301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568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Теоретические основы</a:t>
            </a:r>
            <a:br>
              <a:rPr lang="ru-RU" dirty="0"/>
            </a:b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34379" y="142591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Математические </a:t>
            </a:r>
            <a:r>
              <a:rPr lang="ru-RU" dirty="0" smtClean="0"/>
              <a:t>методы:</a:t>
            </a:r>
            <a:endParaRPr lang="en-US" dirty="0" smtClean="0"/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Линейная интерполяция: </a:t>
            </a:r>
            <a:r>
              <a:rPr lang="ru-RU" i="1" dirty="0" smtClean="0"/>
              <a:t>P</a:t>
            </a:r>
            <a:r>
              <a:rPr lang="ru-RU" dirty="0" smtClean="0"/>
              <a:t>(</a:t>
            </a:r>
            <a:r>
              <a:rPr lang="ru-RU" i="1" dirty="0" smtClean="0"/>
              <a:t>t</a:t>
            </a:r>
            <a:r>
              <a:rPr lang="ru-RU" dirty="0" smtClean="0"/>
              <a:t>)=(1−</a:t>
            </a:r>
            <a:r>
              <a:rPr lang="ru-RU" i="1" dirty="0" smtClean="0"/>
              <a:t>t</a:t>
            </a:r>
            <a:r>
              <a:rPr lang="ru-RU" dirty="0" smtClean="0"/>
              <a:t>)⋅</a:t>
            </a:r>
            <a:r>
              <a:rPr lang="ru-RU" i="1" dirty="0" smtClean="0"/>
              <a:t>P</a:t>
            </a:r>
            <a:r>
              <a:rPr lang="ru-RU" dirty="0" smtClean="0"/>
              <a:t>0​+</a:t>
            </a:r>
            <a:r>
              <a:rPr lang="ru-RU" i="1" dirty="0" smtClean="0"/>
              <a:t>t</a:t>
            </a:r>
            <a:r>
              <a:rPr lang="ru-RU" dirty="0" smtClean="0"/>
              <a:t>⋅</a:t>
            </a:r>
            <a:r>
              <a:rPr lang="ru-RU" i="1" dirty="0" smtClean="0"/>
              <a:t>P</a:t>
            </a:r>
            <a:r>
              <a:rPr lang="ru-RU" dirty="0" smtClean="0"/>
              <a:t>1​</a:t>
            </a:r>
            <a:endParaRPr lang="en-US" dirty="0" smtClean="0"/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Кубическая </a:t>
            </a:r>
            <a:r>
              <a:rPr lang="ru-RU" dirty="0"/>
              <a:t>интерполяция: </a:t>
            </a:r>
            <a:r>
              <a:rPr lang="ru-RU" i="1" dirty="0"/>
              <a:t>P</a:t>
            </a:r>
            <a:r>
              <a:rPr lang="ru-RU" dirty="0"/>
              <a:t>(</a:t>
            </a:r>
            <a:r>
              <a:rPr lang="ru-RU" i="1" dirty="0"/>
              <a:t>t</a:t>
            </a:r>
            <a:r>
              <a:rPr lang="ru-RU" dirty="0"/>
              <a:t>)=</a:t>
            </a:r>
            <a:r>
              <a:rPr lang="ru-RU" i="1" dirty="0" err="1"/>
              <a:t>a</a:t>
            </a:r>
            <a:r>
              <a:rPr lang="ru-RU" dirty="0" err="1"/>
              <a:t>⋅</a:t>
            </a:r>
            <a:r>
              <a:rPr lang="ru-RU" i="1" dirty="0" err="1" smtClean="0"/>
              <a:t>t</a:t>
            </a:r>
            <a:r>
              <a:rPr lang="en-US" i="1" dirty="0"/>
              <a:t>^</a:t>
            </a:r>
            <a:r>
              <a:rPr lang="ru-RU" dirty="0" smtClean="0"/>
              <a:t>3+</a:t>
            </a:r>
            <a:r>
              <a:rPr lang="ru-RU" i="1" dirty="0" smtClean="0"/>
              <a:t>b</a:t>
            </a:r>
            <a:r>
              <a:rPr lang="ru-RU" dirty="0"/>
              <a:t>⋅</a:t>
            </a:r>
            <a:r>
              <a:rPr lang="ru-RU" i="1" dirty="0" smtClean="0"/>
              <a:t>t</a:t>
            </a:r>
            <a:r>
              <a:rPr lang="en-US" i="1" dirty="0" smtClean="0"/>
              <a:t>^</a:t>
            </a:r>
            <a:r>
              <a:rPr lang="ru-RU" dirty="0" smtClean="0"/>
              <a:t>2+</a:t>
            </a:r>
            <a:r>
              <a:rPr lang="ru-RU" i="1" dirty="0" smtClean="0"/>
              <a:t>c</a:t>
            </a:r>
            <a:r>
              <a:rPr lang="ru-RU" dirty="0"/>
              <a:t>⋅</a:t>
            </a:r>
            <a:r>
              <a:rPr lang="ru-RU" i="1" dirty="0"/>
              <a:t>t</a:t>
            </a:r>
            <a:r>
              <a:rPr lang="ru-RU" dirty="0"/>
              <a:t>+</a:t>
            </a:r>
            <a:r>
              <a:rPr lang="ru-RU" i="1" dirty="0"/>
              <a:t>d</a:t>
            </a:r>
            <a:endParaRPr lang="ru-RU" b="0" i="0" dirty="0">
              <a:effectLst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34379" y="3447981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Особенности </a:t>
            </a:r>
            <a:r>
              <a:rPr lang="ru-RU" dirty="0" err="1"/>
              <a:t>морфинга</a:t>
            </a:r>
            <a:r>
              <a:rPr lang="ru-RU" dirty="0"/>
              <a:t> куба и сферы: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/>
              <a:t>Куб </a:t>
            </a:r>
            <a:r>
              <a:rPr lang="ru-RU" dirty="0" smtClean="0"/>
              <a:t>изначально имеет только 8 точек (вершин).</a:t>
            </a:r>
            <a:endParaRPr lang="ru-RU" dirty="0"/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Сфер</a:t>
            </a:r>
            <a:r>
              <a:rPr lang="ru-RU" dirty="0"/>
              <a:t>а</a:t>
            </a:r>
            <a:r>
              <a:rPr lang="ru-RU" dirty="0" smtClean="0"/>
              <a:t>, </a:t>
            </a:r>
            <a:r>
              <a:rPr lang="ru-RU" dirty="0"/>
              <a:t>имеет гладкую поверхность, которая аппроксимируется большим количеством </a:t>
            </a:r>
            <a:r>
              <a:rPr lang="ru-RU" dirty="0" smtClean="0"/>
              <a:t>треугольников</a:t>
            </a:r>
            <a:r>
              <a:rPr lang="en-US" dirty="0" smtClean="0"/>
              <a:t>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Количество </a:t>
            </a:r>
            <a:r>
              <a:rPr lang="ru-RU" dirty="0"/>
              <a:t>вершин должно совпадать для корректного </a:t>
            </a:r>
            <a:r>
              <a:rPr lang="ru-RU" dirty="0" err="1"/>
              <a:t>морфинга</a:t>
            </a:r>
            <a:r>
              <a:rPr lang="ru-RU" dirty="0"/>
              <a:t>.</a:t>
            </a: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1765" y="2845986"/>
            <a:ext cx="4173258" cy="323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Алгоритм морфинга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pic>
        <p:nvPicPr>
          <p:cNvPr id="3" name="Picture 8" descr="Picture backgroun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565" y="984837"/>
            <a:ext cx="2332246" cy="2099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0215" y="3447981"/>
            <a:ext cx="3665362" cy="2724520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234379" y="1642463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Этапы реализации: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Генерация вершин </a:t>
            </a:r>
            <a:r>
              <a:rPr lang="ru-RU" dirty="0" smtClean="0"/>
              <a:t>сферы с использованием </a:t>
            </a:r>
            <a:r>
              <a:rPr lang="ru-RU" dirty="0"/>
              <a:t>параметров </a:t>
            </a:r>
            <a:r>
              <a:rPr lang="ru-RU" dirty="0" err="1"/>
              <a:t>lat_segments</a:t>
            </a:r>
            <a:r>
              <a:rPr lang="ru-RU" dirty="0"/>
              <a:t> (широты) и </a:t>
            </a:r>
            <a:r>
              <a:rPr lang="ru-RU" dirty="0" err="1"/>
              <a:t>lon_segments</a:t>
            </a:r>
            <a:r>
              <a:rPr lang="ru-RU" dirty="0"/>
              <a:t> (долготы).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/>
              <a:t>Адаптация вершин куба:</a:t>
            </a:r>
          </a:p>
          <a:p>
            <a:pPr marL="800100" lvl="1" indent="-342900">
              <a:buFont typeface="+mj-lt"/>
              <a:buAutoNum type="arabicParenR"/>
            </a:pPr>
            <a:r>
              <a:rPr lang="ru-RU" dirty="0"/>
              <a:t>Разбиение граней куба на равномерную сетку.</a:t>
            </a:r>
          </a:p>
          <a:p>
            <a:pPr marL="800100" lvl="1" indent="-342900">
              <a:buFont typeface="+mj-lt"/>
              <a:buAutoNum type="arabicParenR"/>
            </a:pPr>
            <a:r>
              <a:rPr lang="ru-RU" dirty="0"/>
              <a:t>Удаление или добавление точек для соответствия количеству вершин сферы</a:t>
            </a:r>
            <a:r>
              <a:rPr lang="ru-RU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263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Алгоритм </a:t>
            </a:r>
            <a:r>
              <a:rPr lang="ru-RU" dirty="0" err="1"/>
              <a:t>морфинга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234379" y="152200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Этапы </a:t>
            </a:r>
            <a:r>
              <a:rPr lang="ru-RU" dirty="0" smtClean="0"/>
              <a:t>реализации</a:t>
            </a:r>
            <a:r>
              <a:rPr lang="en-US" dirty="0" smtClean="0"/>
              <a:t> (</a:t>
            </a:r>
            <a:r>
              <a:rPr lang="ru-RU" dirty="0" smtClean="0"/>
              <a:t>продолжение):</a:t>
            </a:r>
            <a:endParaRPr lang="ru-RU" dirty="0"/>
          </a:p>
          <a:p>
            <a:pPr marL="342900" indent="-342900">
              <a:buFont typeface="+mj-lt"/>
              <a:buAutoNum type="arabicPeriod" startAt="3"/>
            </a:pPr>
            <a:r>
              <a:rPr lang="ru-RU" dirty="0" smtClean="0"/>
              <a:t>Вычисление </a:t>
            </a:r>
            <a:r>
              <a:rPr lang="ru-RU" dirty="0"/>
              <a:t>нормалей и текстурных координат.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ru-RU" dirty="0"/>
              <a:t>Передача данных в вершинный шейдер.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ru-RU" dirty="0"/>
              <a:t>Интерполяция позиций вершин между начальной и конечной формами.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501" y="3361284"/>
            <a:ext cx="3460021" cy="2905983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4666" y="1522006"/>
            <a:ext cx="3938354" cy="2624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24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Интерактивность</a:t>
            </a:r>
            <a:br>
              <a:rPr lang="ru-RU" dirty="0"/>
            </a:br>
            <a:endParaRPr lang="ru-RU" dirty="0"/>
          </a:p>
        </p:txBody>
      </p:sp>
      <p:pic>
        <p:nvPicPr>
          <p:cNvPr id="5" name="2025-02-28 12-16-2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01691" y="1252725"/>
            <a:ext cx="5847434" cy="4677947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234379" y="1468041"/>
            <a:ext cx="6096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Возможности управления </a:t>
            </a:r>
            <a:r>
              <a:rPr lang="ru-RU" dirty="0" smtClean="0"/>
              <a:t>:</a:t>
            </a:r>
            <a:endParaRPr lang="ru-RU" dirty="0"/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Нажатие </a:t>
            </a:r>
            <a:r>
              <a:rPr lang="ru-RU" dirty="0"/>
              <a:t>клавиши M для включения/выключения </a:t>
            </a:r>
            <a:r>
              <a:rPr lang="ru-RU" dirty="0" err="1"/>
              <a:t>морфинга</a:t>
            </a:r>
            <a:r>
              <a:rPr lang="ru-RU" dirty="0"/>
              <a:t>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Нажатие </a:t>
            </a:r>
            <a:r>
              <a:rPr lang="ru-RU" dirty="0"/>
              <a:t>клавиши F для переключение между отображением каркаса и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/>
              <a:t>заполненной модели.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Нажатие </a:t>
            </a:r>
            <a:r>
              <a:rPr lang="ru-RU" dirty="0"/>
              <a:t>клавиши T для включения/выключения текстуры.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Нажатие </a:t>
            </a:r>
            <a:r>
              <a:rPr lang="ru-RU" dirty="0"/>
              <a:t>↑ / ↓ для увеличения/уменьшения объекта.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Управление </a:t>
            </a:r>
            <a:r>
              <a:rPr lang="ru-RU" dirty="0"/>
              <a:t>скоростью </a:t>
            </a:r>
            <a:r>
              <a:rPr lang="ru-RU" dirty="0" err="1"/>
              <a:t>морфинга</a:t>
            </a:r>
            <a:r>
              <a:rPr lang="ru-RU" dirty="0"/>
              <a:t> клавишами + и −.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Нажатие </a:t>
            </a:r>
            <a:r>
              <a:rPr lang="ru-RU" dirty="0"/>
              <a:t>клавиши </a:t>
            </a:r>
            <a:r>
              <a:rPr lang="ru-RU" dirty="0" err="1"/>
              <a:t>Space</a:t>
            </a:r>
            <a:r>
              <a:rPr lang="ru-RU" dirty="0"/>
              <a:t> для сброса настроек.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Нажатие </a:t>
            </a:r>
            <a:r>
              <a:rPr lang="ru-RU" dirty="0"/>
              <a:t>клавиши </a:t>
            </a:r>
            <a:r>
              <a:rPr lang="ru-RU" dirty="0" err="1"/>
              <a:t>Escape</a:t>
            </a:r>
            <a:r>
              <a:rPr lang="ru-RU" dirty="0"/>
              <a:t> для закрытия окна</a:t>
            </a:r>
            <a:r>
              <a:rPr lang="ru-RU" dirty="0" smtClean="0"/>
              <a:t>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/>
              <a:t>Прокрутка колеса мыши для изменения масштаба объекта. 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 smtClean="0"/>
              <a:t>Перемещение </a:t>
            </a:r>
            <a:r>
              <a:rPr lang="ru-RU" dirty="0"/>
              <a:t>мыши для вращения объекта.</a:t>
            </a:r>
          </a:p>
        </p:txBody>
      </p:sp>
    </p:spTree>
    <p:extLst>
      <p:ext uri="{BB962C8B-B14F-4D97-AF65-F5344CB8AC3E}">
        <p14:creationId xmlns:p14="http://schemas.microsoft.com/office/powerpoint/2010/main" val="1187603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Экспериментальные результаты</a:t>
            </a:r>
            <a:br>
              <a:rPr lang="ru-RU" dirty="0"/>
            </a:b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34379" y="151283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Визуальная оценка качества: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/>
              <a:t>Оптимальное количество полос широты: 200.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/>
              <a:t>Оптимальное количество сегментов долготы: 249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793961" y="1145761"/>
            <a:ext cx="6858000" cy="4566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7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Экспериментальные результаты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234379" y="171878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Clr>
                <a:schemeClr val="accent4">
                  <a:lumMod val="40000"/>
                  <a:lumOff val="60000"/>
                </a:schemeClr>
              </a:buClr>
            </a:pPr>
            <a:r>
              <a:rPr lang="ru-RU" dirty="0"/>
              <a:t>Производительность: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/>
              <a:t>Частота кадров (FPS) остаётся стабильной даже при значительном увеличении числа вершин.</a:t>
            </a:r>
          </a:p>
          <a:p>
            <a:pPr marL="285750" indent="-285750">
              <a:buClr>
                <a:schemeClr val="accent4">
                  <a:lumMod val="40000"/>
                  <a:lumOff val="60000"/>
                </a:schemeClr>
              </a:buClr>
              <a:buFont typeface="Arial" panose="020B0604020202020204" pitchFamily="34" charset="0"/>
              <a:buChar char="•"/>
            </a:pPr>
            <a:r>
              <a:rPr lang="ru-RU" dirty="0"/>
              <a:t>Программа демонстрирует плавные и реалистичные переходы.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5912" t="2374" r="6020" b="4339"/>
          <a:stretch/>
        </p:blipFill>
        <p:spPr>
          <a:xfrm>
            <a:off x="5888973" y="2505075"/>
            <a:ext cx="5857221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874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iA9mAWuLLBMcOx8e4G4W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_СБ">
  <a:themeElements>
    <a:clrScheme name="ANTIHERO">
      <a:dk1>
        <a:srgbClr val="000000"/>
      </a:dk1>
      <a:lt1>
        <a:srgbClr val="FFFFFF"/>
      </a:lt1>
      <a:dk2>
        <a:srgbClr val="526CB2"/>
      </a:dk2>
      <a:lt2>
        <a:srgbClr val="3C5086"/>
      </a:lt2>
      <a:accent1>
        <a:srgbClr val="935FB8"/>
      </a:accent1>
      <a:accent2>
        <a:srgbClr val="5AAFDF"/>
      </a:accent2>
      <a:accent3>
        <a:srgbClr val="70B58C"/>
      </a:accent3>
      <a:accent4>
        <a:srgbClr val="FA3585"/>
      </a:accent4>
      <a:accent5>
        <a:srgbClr val="B28985"/>
      </a:accent5>
      <a:accent6>
        <a:srgbClr val="FED6E6"/>
      </a:accent6>
      <a:hlink>
        <a:srgbClr val="71C7C4"/>
      </a:hlink>
      <a:folHlink>
        <a:srgbClr val="A96B70"/>
      </a:folHlink>
    </a:clrScheme>
    <a:fontScheme name="Другая 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gradFill>
          <a:gsLst>
            <a:gs pos="32000">
              <a:srgbClr val="526CB2"/>
            </a:gs>
            <a:gs pos="51000">
              <a:srgbClr val="E3BAB6">
                <a:alpha val="7000"/>
              </a:srgbClr>
            </a:gs>
            <a:gs pos="77000">
              <a:srgbClr val="A44B90"/>
            </a:gs>
          </a:gsLst>
          <a:path path="circle">
            <a:fillToRect l="100000" t="100000"/>
          </a:path>
        </a:gradFill>
        <a:ln>
          <a:noFill/>
        </a:ln>
      </a:spPr>
      <a:bodyPr vert="horz" wrap="square" lIns="91428" tIns="45714" rIns="91428" bIns="45714" numCol="1" anchor="t" anchorCtr="0" compatLnSpc="1">
        <a:prstTxWarp prst="textNoShape">
          <a:avLst/>
        </a:prstTxWarp>
      </a:bodyPr>
      <a:lstStyle>
        <a:defPPr algn="l">
          <a:defRPr/>
        </a:defPPr>
      </a:lstStyle>
    </a:spDef>
  </a:objectDefaults>
  <a:extraClrSchemeLst/>
  <a:extLst>
    <a:ext uri="{05A4C25C-085E-4340-85A3-A5531E510DB2}">
      <thm15:themeFamily xmlns:thm15="http://schemas.microsoft.com/office/thememl/2012/main" name="шаблон-СБ-16-9" id="{81A48CC6-F9D6-1F49-AB0F-B6AC6FBCBD53}" vid="{E0BF4E68-720D-CB45-9478-78D95A2769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ИРМ_Лекция 9_Практика</Template>
  <TotalTime>238</TotalTime>
  <Words>458</Words>
  <Application>Microsoft Office PowerPoint</Application>
  <PresentationFormat>Широкоэкранный</PresentationFormat>
  <Paragraphs>75</Paragraphs>
  <Slides>12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1" baseType="lpstr">
      <vt:lpstr>Arial</vt:lpstr>
      <vt:lpstr>Calibri Light</vt:lpstr>
      <vt:lpstr>Open Sans</vt:lpstr>
      <vt:lpstr>Open Sans Light</vt:lpstr>
      <vt:lpstr>SB Sans Cond Mono</vt:lpstr>
      <vt:lpstr>SB Sans Display Semibold</vt:lpstr>
      <vt:lpstr>Wingdings</vt:lpstr>
      <vt:lpstr>2_СБ</vt:lpstr>
      <vt:lpstr>Слайд think-cell</vt:lpstr>
      <vt:lpstr>Морфинг куба и сферы</vt:lpstr>
      <vt:lpstr>Введение </vt:lpstr>
      <vt:lpstr>Что такое морфинг? </vt:lpstr>
      <vt:lpstr>Теоретические основы </vt:lpstr>
      <vt:lpstr>Алгоритм морфинга </vt:lpstr>
      <vt:lpstr>Алгоритм морфинга</vt:lpstr>
      <vt:lpstr>Интерактивность </vt:lpstr>
      <vt:lpstr>Экспериментальные результаты </vt:lpstr>
      <vt:lpstr>Экспериментальные результаты</vt:lpstr>
      <vt:lpstr>Возможные улучшения </vt:lpstr>
      <vt:lpstr>Заключение </vt:lpstr>
      <vt:lpstr>Q&amp;A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Морфинг куба и сферы</dc:title>
  <dc:creator>Artem</dc:creator>
  <cp:lastModifiedBy>Artem</cp:lastModifiedBy>
  <cp:revision>11</cp:revision>
  <dcterms:created xsi:type="dcterms:W3CDTF">2025-02-28T07:31:39Z</dcterms:created>
  <dcterms:modified xsi:type="dcterms:W3CDTF">2025-02-28T11:30:17Z</dcterms:modified>
</cp:coreProperties>
</file>

<file path=docProps/thumbnail.jpeg>
</file>